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3"/>
  </p:handoutMasterIdLst>
  <p:sldIdLst>
    <p:sldId id="426" r:id="rId3"/>
    <p:sldId id="459" r:id="rId4"/>
    <p:sldId id="310" r:id="rId6"/>
    <p:sldId id="428" r:id="rId7"/>
    <p:sldId id="429" r:id="rId8"/>
    <p:sldId id="430" r:id="rId9"/>
    <p:sldId id="538" r:id="rId10"/>
    <p:sldId id="445" r:id="rId11"/>
    <p:sldId id="443" r:id="rId12"/>
    <p:sldId id="437" r:id="rId13"/>
    <p:sldId id="434" r:id="rId14"/>
    <p:sldId id="521" r:id="rId15"/>
    <p:sldId id="422" r:id="rId16"/>
    <p:sldId id="423" r:id="rId17"/>
    <p:sldId id="438" r:id="rId18"/>
    <p:sldId id="512" r:id="rId19"/>
    <p:sldId id="447" r:id="rId20"/>
    <p:sldId id="472" r:id="rId21"/>
    <p:sldId id="476" r:id="rId22"/>
  </p:sldIdLst>
  <p:sldSz cx="12192000" cy="6858000"/>
  <p:notesSz cx="6797675" cy="992695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 Andrew" initials="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01"/>
    <p:restoredTop sz="87846"/>
  </p:normalViewPr>
  <p:slideViewPr>
    <p:cSldViewPr showGuides="1">
      <p:cViewPr varScale="1">
        <p:scale>
          <a:sx n="60" d="100"/>
          <a:sy n="60" d="100"/>
        </p:scale>
        <p:origin x="90" y="1272"/>
      </p:cViewPr>
      <p:guideLst>
        <p:guide orient="horz" pos="2170"/>
        <p:guide pos="3840"/>
      </p:guideLst>
    </p:cSldViewPr>
  </p:slideViewPr>
  <p:outlineViewPr>
    <p:cViewPr>
      <p:scale>
        <a:sx n="33" d="100"/>
        <a:sy n="33" d="100"/>
      </p:scale>
      <p:origin x="0" y="2426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3T14:49:18.539" idx="6">
    <p:pos x="4344" y="72"/>
    <p:text>第一点左边有一个句号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41976B-EEAD-4FB2-8D72-C6F39895542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74D269-ECBA-4B37-905C-38CEEC0BDD1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0992" tIns="45496" rIns="90992" bIns="45496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992" tIns="45496" rIns="90992" bIns="45496" anchor="b" anchorCtr="0"/>
          <a:p>
            <a:pPr lvl="0" algn="r">
              <a:spcBef>
                <a:spcPct val="0"/>
              </a:spcBef>
            </a:pPr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二级</a:t>
            </a:r>
            <a:endParaRPr lang="zh-CN" altLang="en-US" dirty="0"/>
          </a:p>
          <a:p>
            <a:pPr lvl="2" indent="-228600"/>
            <a:r>
              <a:rPr lang="zh-CN" altLang="en-US" dirty="0"/>
              <a:t>三级</a:t>
            </a:r>
            <a:endParaRPr lang="zh-CN" altLang="en-US" dirty="0"/>
          </a:p>
          <a:p>
            <a:pPr lvl="3" indent="-228600"/>
            <a:r>
              <a:rPr lang="zh-CN" altLang="en-US" dirty="0"/>
              <a:t>四级</a:t>
            </a:r>
            <a:endParaRPr lang="zh-CN" altLang="en-US" dirty="0"/>
          </a:p>
          <a:p>
            <a:pPr lvl="4" indent="-228600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861B5-DEBB-4DCD-8FCF-9730C95A17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2024年中央外经贸发展专项资金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（服务贸易发展事项）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装订指引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	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2024063" y="44450"/>
            <a:ext cx="8229600" cy="5762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5.4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关于申请文件的编写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4338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63750" y="620713"/>
            <a:ext cx="7993063" cy="56165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024063" y="44450"/>
            <a:ext cx="8229600" cy="5762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5.5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关于合同汇总表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5362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2313" y="765175"/>
            <a:ext cx="8351837" cy="55435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2024063" y="44450"/>
            <a:ext cx="8229600" cy="5762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5.5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关于合同汇总表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386" name="内容占位符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  <a:p>
            <a:pPr eaLnBrk="1" hangingPunct="1"/>
            <a:endParaRPr lang="zh-CN" altLang="en-US" dirty="0"/>
          </a:p>
        </p:txBody>
      </p:sp>
      <p:pic>
        <p:nvPicPr>
          <p:cNvPr id="1638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7563" y="1304925"/>
            <a:ext cx="5476875" cy="424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1"/>
          <p:cNvSpPr txBox="1"/>
          <p:nvPr/>
        </p:nvSpPr>
        <p:spPr>
          <a:xfrm>
            <a:off x="2505075" y="720725"/>
            <a:ext cx="1069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latin typeface="等线" pitchFamily="2" charset="-122"/>
                <a:ea typeface="等线" pitchFamily="2" charset="-122"/>
              </a:rPr>
              <a:t>样例：</a:t>
            </a:r>
            <a:endParaRPr lang="zh-CN" altLang="en-US" b="1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2024063" y="188913"/>
            <a:ext cx="8229600" cy="6477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5.6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关于材料间隔页</a:t>
            </a:r>
            <a:endParaRPr lang="zh-CN" altLang="en-US" sz="2800" dirty="0"/>
          </a:p>
        </p:txBody>
      </p:sp>
      <p:pic>
        <p:nvPicPr>
          <p:cNvPr id="17410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19288" y="765175"/>
            <a:ext cx="8208962" cy="50673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2024063" y="346075"/>
            <a:ext cx="8229600" cy="490538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5.6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材料的间隔页</a:t>
            </a:r>
            <a:endParaRPr lang="zh-CN" altLang="en-US" sz="2800" dirty="0"/>
          </a:p>
        </p:txBody>
      </p:sp>
      <p:pic>
        <p:nvPicPr>
          <p:cNvPr id="18434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19288" y="908050"/>
            <a:ext cx="8208962" cy="55451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2024063" y="188913"/>
            <a:ext cx="8229600" cy="56197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5.7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注意事项</a:t>
            </a:r>
            <a:endParaRPr lang="zh-CN" altLang="en-US" sz="2800" dirty="0"/>
          </a:p>
        </p:txBody>
      </p:sp>
      <p:sp>
        <p:nvSpPr>
          <p:cNvPr id="19458" name="内容占位符 3"/>
          <p:cNvSpPr>
            <a:spLocks noGrp="1"/>
          </p:cNvSpPr>
          <p:nvPr>
            <p:ph idx="1"/>
          </p:nvPr>
        </p:nvSpPr>
        <p:spPr>
          <a:xfrm>
            <a:off x="1847850" y="763905"/>
            <a:ext cx="8641080" cy="609663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材料均需加盖企业公章；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所有申报资金的企业（单位）均需提供广东商务诚信公共服务平台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信用广东平台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、国家企业信用信息公示系统平台的信用报告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申请技术出口贴息支持的企业，</a:t>
            </a:r>
            <a:r>
              <a:rPr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支持期内取得收汇凭证的技术出口业务，且技术出口收汇额不低于40万美元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申请承接国际服务外包业务支持的企业，</a:t>
            </a:r>
            <a:r>
              <a:rPr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广州市辖内企业国际服务外包执行金额应不低于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00万美元，佛山、东莞、珠海、中山市辖内企业国际服务外包执行金额应不低于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200</a:t>
            </a:r>
            <a:r>
              <a:rPr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万美元，其他市辖内企业国际服务外包执行金额应不低于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万美元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2024063" y="188913"/>
            <a:ext cx="8229600" cy="56197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5.7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注意事项</a:t>
            </a:r>
            <a:endParaRPr lang="zh-CN" altLang="en-US" sz="2800" dirty="0"/>
          </a:p>
        </p:txBody>
      </p:sp>
      <p:sp>
        <p:nvSpPr>
          <p:cNvPr id="68611" name="内容占位符 3"/>
          <p:cNvSpPr>
            <a:spLocks noGrp="1"/>
          </p:cNvSpPr>
          <p:nvPr>
            <p:ph idx="1"/>
          </p:nvPr>
        </p:nvSpPr>
        <p:spPr>
          <a:xfrm>
            <a:off x="1847850" y="692150"/>
            <a:ext cx="8496300" cy="53609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6.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所有表格提供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EXECL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格式的电子文件。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7.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企业提交的电子文件要用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企业名称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文件名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，不要再加其他无要求的汉字。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>
            <a:spLocks noGrp="1" noChangeArrowheads="1"/>
          </p:cNvSpPr>
          <p:nvPr>
            <p:ph type="title"/>
          </p:nvPr>
        </p:nvSpPr>
        <p:spPr>
          <a:xfrm>
            <a:off x="2024063" y="346075"/>
            <a:ext cx="8229600" cy="4191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5.7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注意事项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6" name="内容占位符 3"/>
          <p:cNvSpPr>
            <a:spLocks noGrp="1"/>
          </p:cNvSpPr>
          <p:nvPr>
            <p:ph idx="1"/>
          </p:nvPr>
        </p:nvSpPr>
        <p:spPr>
          <a:xfrm>
            <a:off x="1847850" y="836613"/>
            <a:ext cx="8496300" cy="5360987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9.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国际服务外包收入明细清单及证明材料，包括银行出具的</a:t>
            </a:r>
            <a:r>
              <a:rPr lang="zh-CN" altLang="zh-CN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收汇凭证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（复印件），</a:t>
            </a:r>
            <a:r>
              <a:rPr lang="zh-CN" altLang="zh-CN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涉外收入申报单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（复印件）。承接跨国公司的国际服务外包业务，而由</a:t>
            </a:r>
            <a:r>
              <a:rPr lang="zh-CN" altLang="zh-CN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跨国公司境内机构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代为支付的服务外包业务收入，需提供相关业务凭证复印件；</a:t>
            </a:r>
            <a:endParaRPr lang="zh-CN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024063" y="346075"/>
            <a:ext cx="8229600" cy="490538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5.7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注意事项</a:t>
            </a:r>
            <a:endParaRPr lang="zh-CN" altLang="en-US" sz="2800" dirty="0"/>
          </a:p>
        </p:txBody>
      </p:sp>
      <p:sp>
        <p:nvSpPr>
          <p:cNvPr id="22530" name="内容占位符 3"/>
          <p:cNvSpPr>
            <a:spLocks noGrp="1"/>
          </p:cNvSpPr>
          <p:nvPr>
            <p:ph idx="1"/>
          </p:nvPr>
        </p:nvSpPr>
        <p:spPr>
          <a:xfrm>
            <a:off x="1847850" y="765175"/>
            <a:ext cx="8496300" cy="5360988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10.</a:t>
            </a:r>
            <a:r>
              <a:rPr altLang="zh-CN" dirty="0">
                <a:latin typeface="宋体" panose="02010600030101010101" pitchFamily="2" charset="-122"/>
                <a:ea typeface="宋体" panose="02010600030101010101" pitchFamily="2" charset="-122"/>
              </a:rPr>
              <a:t>所有申报资金的企业（单位）均需提供信用广东平台提供的近三年信用报告（无违法违规证明版）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1" hangingPunct="1">
              <a:lnSpc>
                <a:spcPct val="90000"/>
              </a:lnSpc>
              <a:buClrTx/>
              <a:buSzTx/>
            </a:pPr>
            <a:r>
              <a:rPr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入口如下：https://credit.gd.gov.cn/</a:t>
            </a:r>
            <a:endParaRPr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605" y="2440940"/>
            <a:ext cx="4471670" cy="2825750"/>
          </a:xfrm>
          <a:prstGeom prst="rect">
            <a:avLst/>
          </a:prstGeom>
        </p:spPr>
      </p:pic>
      <p:pic>
        <p:nvPicPr>
          <p:cNvPr id="3" name="图片 2" descr="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380" y="2277110"/>
            <a:ext cx="4478655" cy="31540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>
            <a:spLocks noGrp="1" noChangeArrowheads="1"/>
          </p:cNvSpPr>
          <p:nvPr>
            <p:ph type="title"/>
          </p:nvPr>
        </p:nvSpPr>
        <p:spPr>
          <a:xfrm>
            <a:off x="2024063" y="188913"/>
            <a:ext cx="8229600" cy="4191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5.7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注意事项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4" name="内容占位符 3"/>
          <p:cNvSpPr>
            <a:spLocks noGrp="1"/>
          </p:cNvSpPr>
          <p:nvPr>
            <p:ph idx="1"/>
          </p:nvPr>
        </p:nvSpPr>
        <p:spPr>
          <a:xfrm>
            <a:off x="1774825" y="765175"/>
            <a:ext cx="8642350" cy="5360988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重要提示：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及时填报商务部服务外包系统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按时填报服务贸易重点监测系统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涉外收入申报单、涉外汇款申请书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90538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资金申报材料装订的要求</a:t>
            </a:r>
            <a:b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</a:b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j-cs"/>
            </a:endParaRPr>
          </a:p>
        </p:txBody>
      </p:sp>
      <p:sp>
        <p:nvSpPr>
          <p:cNvPr id="4099" name="内容占位符 5"/>
          <p:cNvSpPr>
            <a:spLocks noGrp="1" noChangeArrowheads="1"/>
          </p:cNvSpPr>
          <p:nvPr>
            <p:ph idx="1"/>
          </p:nvPr>
        </p:nvSpPr>
        <p:spPr>
          <a:xfrm>
            <a:off x="1416050" y="908050"/>
            <a:ext cx="8229600" cy="5289550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</a:t>
            </a: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材料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的组织和装订</a:t>
            </a: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要求</a:t>
            </a:r>
            <a:r>
              <a: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：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、基本要求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、材料的封面与编号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、材料的目录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、关于申请文件的编写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、关于合同汇总表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6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、材料的间隔页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7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、注意事项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3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175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基本要求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3" name="内容占位符 5"/>
          <p:cNvSpPr>
            <a:spLocks noGrp="1" noChangeArrowheads="1"/>
          </p:cNvSpPr>
          <p:nvPr>
            <p:ph idx="1"/>
          </p:nvPr>
        </p:nvSpPr>
        <p:spPr>
          <a:xfrm>
            <a:off x="1235075" y="1185863"/>
            <a:ext cx="9721850" cy="5689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（一）基本要求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申报材料统一使用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A4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纸，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封面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和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目录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按统一要求的格式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，材料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按目录顺序装订，需编写页码，不同内容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用有色纸相隔。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申报材料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必须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胶装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。即在书脊背位置刷胶水，再把封面粘合上，最后按照成品尺寸裁切即可。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申报材料厚度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不得超过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5cm-8cm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并在侧边标注企业名称。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标题 3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175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基本要求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图片 2"/>
          <p:cNvPicPr>
            <a:picLocks noChangeAspect="1"/>
          </p:cNvPicPr>
          <p:nvPr/>
        </p:nvPicPr>
        <p:blipFill>
          <a:blip r:embed="rId1"/>
          <a:srcRect t="21651" b="32150"/>
          <a:stretch>
            <a:fillRect/>
          </a:stretch>
        </p:blipFill>
        <p:spPr>
          <a:xfrm>
            <a:off x="2135188" y="2055813"/>
            <a:ext cx="8229600" cy="285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 3"/>
          <p:cNvSpPr txBox="1"/>
          <p:nvPr/>
        </p:nvSpPr>
        <p:spPr>
          <a:xfrm>
            <a:off x="1981200" y="1484313"/>
            <a:ext cx="8229600" cy="4175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0" hangingPunct="0"/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图例</a:t>
            </a:r>
            <a:endParaRPr lang="zh-CN" altLang="en-US" sz="2400" dirty="0">
              <a:latin typeface="等线 Light" pitchFamily="2" charset="-122"/>
              <a:ea typeface="等线 Light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标题 3"/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4191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材料的封面与编号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8" name="内容占位符 3"/>
          <p:cNvSpPr>
            <a:spLocks noGrp="1"/>
          </p:cNvSpPr>
          <p:nvPr>
            <p:ph idx="1"/>
          </p:nvPr>
        </p:nvSpPr>
        <p:spPr>
          <a:xfrm>
            <a:off x="839788" y="989013"/>
            <a:ext cx="10872787" cy="5903912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二、</a:t>
            </a:r>
            <a:r>
              <a:rPr lang="zh-CN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材料封面应注明下列内容</a:t>
            </a:r>
            <a:r>
              <a:rPr lang="zh-CN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zh-CN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资金名称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zh-CN" sz="32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2024年中央外经贸发展专项资金（服务贸易发</a:t>
            </a:r>
            <a:r>
              <a:rPr lang="en-US" altLang="zh-CN" sz="32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endParaRPr lang="en-US" altLang="zh-CN" sz="3200" b="1" dirty="0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  </a:t>
            </a:r>
            <a:r>
              <a:rPr lang="zh-CN" altLang="zh-CN" sz="32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展事项）</a:t>
            </a:r>
            <a:r>
              <a:rPr lang="zh-CN" altLang="zh-CN" sz="32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项目</a:t>
            </a:r>
            <a:endParaRPr lang="zh-CN" altLang="zh-CN" sz="3200" b="1" dirty="0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申报项目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zh-CN" sz="32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xxx</a:t>
            </a:r>
            <a:r>
              <a:rPr lang="zh-CN" altLang="en-US" sz="32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32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xxx…</a:t>
            </a:r>
            <a:r>
              <a:rPr lang="zh-CN" altLang="zh-CN" sz="32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zh-CN" altLang="zh-CN" sz="3200" b="1" dirty="0"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r>
              <a:rPr lang="zh-CN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企业名称</a:t>
            </a:r>
            <a:r>
              <a:rPr lang="en-US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: </a:t>
            </a:r>
            <a:r>
              <a:rPr lang="zh-CN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（应与公章相同）</a:t>
            </a:r>
            <a:endParaRPr lang="zh-CN" altLang="zh-CN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联 系 </a:t>
            </a:r>
            <a:r>
              <a:rPr lang="zh-CN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人</a:t>
            </a:r>
            <a:r>
              <a:rPr lang="en-US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:</a:t>
            </a:r>
            <a:endParaRPr lang="zh-CN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联系</a:t>
            </a:r>
            <a:r>
              <a:rPr lang="zh-CN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电话</a:t>
            </a:r>
            <a:r>
              <a:rPr lang="en-US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:</a:t>
            </a:r>
            <a:endParaRPr lang="zh-CN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r>
              <a:rPr lang="zh-CN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右上角编号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：每个项目材料</a:t>
            </a:r>
            <a:r>
              <a:rPr lang="zh-CN" altLang="en-US" sz="32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只有一册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就不编号；</a:t>
            </a:r>
            <a:r>
              <a:rPr lang="zh-CN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若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申报项目</a:t>
            </a:r>
            <a:r>
              <a:rPr lang="zh-CN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材料有</a:t>
            </a:r>
            <a:r>
              <a:rPr lang="zh-CN" altLang="zh-CN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多</a:t>
            </a:r>
            <a:r>
              <a:rPr lang="zh-CN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册，请按如下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约定</a:t>
            </a:r>
            <a:r>
              <a:rPr lang="zh-CN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编号</a:t>
            </a:r>
            <a:endParaRPr lang="zh-CN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endParaRPr lang="zh-CN" alt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标题 3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175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材料的封面与编号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2" name="内容占位符 3"/>
          <p:cNvSpPr>
            <a:spLocks noGrp="1"/>
          </p:cNvSpPr>
          <p:nvPr>
            <p:ph idx="1"/>
          </p:nvPr>
        </p:nvSpPr>
        <p:spPr>
          <a:xfrm>
            <a:off x="982663" y="765175"/>
            <a:ext cx="10729912" cy="568801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二、</a:t>
            </a:r>
            <a:r>
              <a:rPr lang="zh-CN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材料封面应注明下列内容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endParaRPr lang="zh-CN" altLang="zh-CN" sz="11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每册材料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右上角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标注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编号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编号约定：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套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编号（字母）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+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册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编号（数字）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第一套材料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zh-CN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册标“</a:t>
            </a:r>
            <a:r>
              <a:rPr lang="en-US" altLang="zh-CN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-1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”，第二册标“</a:t>
            </a:r>
            <a:r>
              <a:rPr lang="en-US" altLang="zh-CN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-2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 ……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第二套材料：</a:t>
            </a:r>
            <a:endParaRPr lang="zh-CN" altLang="zh-CN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第一册标“</a:t>
            </a: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-1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第二册标“</a:t>
            </a: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-2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…….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zh-CN" altLang="zh-CN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套材料：</a:t>
            </a:r>
            <a:endParaRPr lang="zh-CN" altLang="zh-CN" b="1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第一册标“</a:t>
            </a:r>
            <a:r>
              <a:rPr lang="en-US" altLang="zh-CN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-1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第二册标“</a:t>
            </a:r>
            <a:r>
              <a:rPr lang="en-US" altLang="zh-CN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-2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…….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3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175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5.2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材料的封面与编号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81625" y="1928813"/>
            <a:ext cx="285750" cy="21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53063" y="2000250"/>
            <a:ext cx="214313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49900" y="2565400"/>
            <a:ext cx="1357313" cy="2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xxxx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95875" y="1714500"/>
            <a:ext cx="428625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8878" y="692150"/>
            <a:ext cx="3863975" cy="547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336415" y="1714500"/>
            <a:ext cx="275209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400" b="1"/>
              <a:t>2024年中央外经贸发展专项资金</a:t>
            </a:r>
            <a:r>
              <a:rPr lang="en-US" altLang="zh-CN" sz="1400" b="1"/>
              <a:t>  </a:t>
            </a:r>
            <a:endParaRPr lang="en-US" altLang="zh-CN" sz="1400" b="1"/>
          </a:p>
          <a:p>
            <a:r>
              <a:rPr lang="en-US" altLang="zh-CN" sz="1400" b="1"/>
              <a:t>    </a:t>
            </a:r>
            <a:r>
              <a:rPr lang="zh-CN" altLang="en-US" sz="1400" b="1"/>
              <a:t>（服务贸易发展事项）</a:t>
            </a:r>
            <a:endParaRPr lang="zh-CN" altLang="en-US" sz="1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2024063" y="44450"/>
            <a:ext cx="8229600" cy="8636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5.4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关于申请文件的编写</a:t>
            </a:r>
            <a:endParaRPr lang="zh-CN" altLang="en-US" sz="28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919288" y="981075"/>
            <a:ext cx="8374063" cy="547211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技术出口业务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__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申请文件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法定代表人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签字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的贴息资金申请文件，内容包括：企业基本情况、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出口技术概要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等；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承接国际服务外包业务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__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申请文件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企业法定代表人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签字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的申请文件：包括单位基本信息，服务外包业务发展情况，申请材料真实性、合规性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承诺书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；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2024063" y="44450"/>
            <a:ext cx="8229600" cy="5762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5.4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关于申请文件的编写</a:t>
            </a:r>
            <a:endParaRPr lang="zh-CN" altLang="en-US" sz="28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3314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2313" y="765175"/>
            <a:ext cx="8280400" cy="55435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省促进会PPT模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省促进会PPT模版</Template>
  <TotalTime>0</TotalTime>
  <Words>1394</Words>
  <Application>WPS 演示</Application>
  <PresentationFormat>宽屏</PresentationFormat>
  <Paragraphs>137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等线</vt:lpstr>
      <vt:lpstr>等线 Light</vt:lpstr>
      <vt:lpstr>仿宋</vt:lpstr>
      <vt:lpstr>楷体</vt:lpstr>
      <vt:lpstr>微软雅黑</vt:lpstr>
      <vt:lpstr>Arial Unicode MS</vt:lpstr>
      <vt:lpstr>Calibri</vt:lpstr>
      <vt:lpstr>方正报宋繁体</vt:lpstr>
      <vt:lpstr>方正报宋简体</vt:lpstr>
      <vt:lpstr>省促进会PPT模版</vt:lpstr>
      <vt:lpstr>PowerPoint 演示文稿</vt:lpstr>
      <vt:lpstr>资金申报材料装订的要求 </vt:lpstr>
      <vt:lpstr>1.基本要求</vt:lpstr>
      <vt:lpstr>1.基本要求</vt:lpstr>
      <vt:lpstr>2.材料的封面与编号</vt:lpstr>
      <vt:lpstr>2.材料的封面与编号</vt:lpstr>
      <vt:lpstr>5.2材料的封面与编号</vt:lpstr>
      <vt:lpstr>5.4关于申请文件的编写</vt:lpstr>
      <vt:lpstr>5.4关于申请文件的编写</vt:lpstr>
      <vt:lpstr>5.4关于申请文件的编写</vt:lpstr>
      <vt:lpstr>5.5关于合同汇总表</vt:lpstr>
      <vt:lpstr>5.5关于合同汇总表</vt:lpstr>
      <vt:lpstr>5.6关于材料间隔页</vt:lpstr>
      <vt:lpstr>5.6材料的间隔页</vt:lpstr>
      <vt:lpstr>5.7注意事项</vt:lpstr>
      <vt:lpstr>5.7注意事项</vt:lpstr>
      <vt:lpstr>5.7注意事项</vt:lpstr>
      <vt:lpstr>5.7注意事项</vt:lpstr>
      <vt:lpstr>5.7注意事项</vt:lpstr>
    </vt:vector>
  </TitlesOfParts>
  <Company>SkyUN.Org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何灏海</dc:creator>
  <cp:lastModifiedBy>立哥</cp:lastModifiedBy>
  <cp:revision>681</cp:revision>
  <dcterms:created xsi:type="dcterms:W3CDTF">2013-01-04T09:48:00Z</dcterms:created>
  <dcterms:modified xsi:type="dcterms:W3CDTF">2024-01-04T03:27:54Z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2052-11.8.2.10972</vt:lpwstr>
  </property>
  <property fmtid="{D5CDD505-2E9C-101B-9397-08002B2CF9AE}" pid="3" name="ICV">
    <vt:lpwstr>027035C649AD48058BFC22D390C228DE</vt:lpwstr>
  </property>
</Properties>
</file>